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60" r:id="rId4"/>
    <p:sldId id="262" r:id="rId5"/>
    <p:sldId id="284" r:id="rId6"/>
    <p:sldId id="267" r:id="rId7"/>
    <p:sldId id="271" r:id="rId8"/>
    <p:sldId id="272" r:id="rId9"/>
    <p:sldId id="266" r:id="rId10"/>
    <p:sldId id="273" r:id="rId11"/>
    <p:sldId id="274" r:id="rId12"/>
    <p:sldId id="263" r:id="rId13"/>
    <p:sldId id="275" r:id="rId14"/>
    <p:sldId id="277" r:id="rId15"/>
    <p:sldId id="278" r:id="rId16"/>
    <p:sldId id="279" r:id="rId17"/>
    <p:sldId id="280" r:id="rId18"/>
    <p:sldId id="264" r:id="rId19"/>
    <p:sldId id="282" r:id="rId20"/>
    <p:sldId id="283" r:id="rId21"/>
    <p:sldId id="261"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sr-Cyrl-RS" dirty="0"/>
            <a:t>Угаљ</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sr-Cyrl-RS" dirty="0"/>
            <a:t>Сунце</a:t>
          </a:r>
          <a:endParaRPr lang="en-US" dirty="0"/>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sr-Cyrl-RS" dirty="0"/>
            <a:t>Нафта</a:t>
          </a:r>
          <a:endParaRPr lang="en-US" dirty="0"/>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sr-Cyrl-RS" dirty="0"/>
            <a:t>Ветар</a:t>
          </a:r>
          <a:endParaRPr lang="en-US" dirty="0"/>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sr-Cyrl-RS" dirty="0"/>
            <a:t>Природни гас</a:t>
          </a:r>
          <a:endParaRPr lang="en-US" dirty="0"/>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sr-Cyrl-RS" dirty="0"/>
            <a:t>Вода</a:t>
          </a:r>
          <a:endParaRPr lang="en-US" dirty="0"/>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Угаљ</a:t>
          </a:r>
          <a:endParaRPr lang="en-US" sz="2500" kern="1200" dirty="0"/>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Сунце</a:t>
          </a:r>
          <a:endParaRPr lang="en-US" sz="2500" kern="1200" dirty="0"/>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Нафта</a:t>
          </a:r>
          <a:endParaRPr lang="en-US" sz="2500" kern="1200" dirty="0"/>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Ветар</a:t>
          </a:r>
          <a:endParaRPr lang="en-US" sz="2500" kern="1200" dirty="0"/>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Природни гас</a:t>
          </a:r>
          <a:endParaRPr lang="en-US" sz="2500" kern="1200" dirty="0"/>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Cyrl-RS" sz="2500" kern="1200" dirty="0"/>
            <a:t>Вода</a:t>
          </a:r>
          <a:endParaRPr lang="en-US" sz="2500" kern="1200" dirty="0"/>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18-Mar-20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18-Mar-20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18-Mar-20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18-Mar-20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18-Mar-20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18-Mar-20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18-Mar-20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z5oiMxFtIo" TargetMode="External"/><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Cyrl-RS" dirty="0"/>
              <a:t>Обновљиви и необновљиви извори енергије</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87767"/>
            <a:ext cx="4328321" cy="823432"/>
          </a:xfrm>
        </p:spPr>
        <p:txBody>
          <a:bodyPr>
            <a:normAutofit fontScale="90000"/>
          </a:bodyPr>
          <a:lstStyle/>
          <a:p>
            <a:r>
              <a:rPr lang="sr-Cyrl-RS" dirty="0"/>
              <a:t>Земни(природни) гас</a:t>
            </a:r>
            <a:endParaRPr lang="en-US" dirty="0"/>
          </a:p>
        </p:txBody>
      </p:sp>
      <p:sp>
        <p:nvSpPr>
          <p:cNvPr id="4" name="Text Placeholder 3"/>
          <p:cNvSpPr>
            <a:spLocks noGrp="1"/>
          </p:cNvSpPr>
          <p:nvPr>
            <p:ph type="body" sz="half" idx="2"/>
          </p:nvPr>
        </p:nvSpPr>
        <p:spPr>
          <a:xfrm>
            <a:off x="7421870" y="1799773"/>
            <a:ext cx="4163490" cy="3269377"/>
          </a:xfrm>
        </p:spPr>
        <p:txBody>
          <a:bodyPr>
            <a:normAutofit lnSpcReduction="10000"/>
          </a:bodyPr>
          <a:lstStyle/>
          <a:p>
            <a:r>
              <a:rPr lang="sr-Cyrl-RS" dirty="0"/>
              <a:t>Добија се на изворима нафте и у посебним лежиштима где нема нафте.</a:t>
            </a:r>
          </a:p>
          <a:p>
            <a:r>
              <a:rPr lang="sr-Cyrl-RS" dirty="0"/>
              <a:t>Земни гас се гасоводима спроводи до домаћинстава или фабрика.</a:t>
            </a:r>
          </a:p>
          <a:p>
            <a:r>
              <a:rPr lang="sr-Cyrl-RS" dirty="0"/>
              <a:t>Користи се за загревање домаћинстава</a:t>
            </a:r>
            <a:r>
              <a:rPr lang="en-US" dirty="0"/>
              <a:t>, </a:t>
            </a:r>
            <a:r>
              <a:rPr lang="sr-Cyrl-RS" dirty="0"/>
              <a:t>за кретање аутомобила, за шпорете у домаћинствима.</a:t>
            </a:r>
          </a:p>
          <a:p>
            <a:endParaRPr lang="sr-Cyrl-RS" dirty="0"/>
          </a:p>
          <a:p>
            <a:endParaRPr lang="en-US" dirty="0"/>
          </a:p>
        </p:txBody>
      </p:sp>
      <p:pic>
        <p:nvPicPr>
          <p:cNvPr id="8" name="Picture Placeholder 7">
            <a:extLst>
              <a:ext uri="{FF2B5EF4-FFF2-40B4-BE49-F238E27FC236}">
                <a16:creationId xmlns:a16="http://schemas.microsoft.com/office/drawing/2014/main" id="{FCE11711-9868-4ABB-B59D-13784E828ED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137" r="4137"/>
          <a:stretch>
            <a:fillRect/>
          </a:stretch>
        </p:blipFill>
        <p:spPr/>
      </p:pic>
    </p:spTree>
    <p:extLst>
      <p:ext uri="{BB962C8B-B14F-4D97-AF65-F5344CB8AC3E}">
        <p14:creationId xmlns:p14="http://schemas.microsoft.com/office/powerpoint/2010/main" val="146485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Земни (природни) гас</a:t>
            </a:r>
            <a:endParaRPr lang="en-US" dirty="0"/>
          </a:p>
        </p:txBody>
      </p:sp>
      <p:sp>
        <p:nvSpPr>
          <p:cNvPr id="7" name="Text Placeholder 6"/>
          <p:cNvSpPr>
            <a:spLocks noGrp="1"/>
          </p:cNvSpPr>
          <p:nvPr>
            <p:ph type="body" sz="half" idx="2"/>
          </p:nvPr>
        </p:nvSpPr>
        <p:spPr/>
        <p:txBody>
          <a:bodyPr/>
          <a:lstStyle/>
          <a:p>
            <a:r>
              <a:rPr lang="sr-Cyrl-RS" dirty="0"/>
              <a:t>Флаша гаса која се користи у домаћинствима</a:t>
            </a:r>
            <a:endParaRPr lang="en-US" dirty="0"/>
          </a:p>
        </p:txBody>
      </p:sp>
      <p:sp>
        <p:nvSpPr>
          <p:cNvPr id="10" name="Text Placeholder 9"/>
          <p:cNvSpPr>
            <a:spLocks noGrp="1"/>
          </p:cNvSpPr>
          <p:nvPr>
            <p:ph type="body" sz="half" idx="19"/>
          </p:nvPr>
        </p:nvSpPr>
        <p:spPr/>
        <p:txBody>
          <a:bodyPr>
            <a:normAutofit/>
          </a:bodyPr>
          <a:lstStyle/>
          <a:p>
            <a:r>
              <a:rPr lang="sr-Cyrl-RS" dirty="0"/>
              <a:t>Довод гаса</a:t>
            </a:r>
            <a:endParaRPr lang="en-US" dirty="0"/>
          </a:p>
        </p:txBody>
      </p:sp>
      <p:pic>
        <p:nvPicPr>
          <p:cNvPr id="12" name="Picture Placeholder 11">
            <a:extLst>
              <a:ext uri="{FF2B5EF4-FFF2-40B4-BE49-F238E27FC236}">
                <a16:creationId xmlns:a16="http://schemas.microsoft.com/office/drawing/2014/main" id="{3CE2E70F-A586-454E-9FCB-913FBBB539ED}"/>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3099" b="3099"/>
          <a:stretch>
            <a:fillRect/>
          </a:stretch>
        </p:blipFill>
        <p:spPr/>
      </p:pic>
      <p:pic>
        <p:nvPicPr>
          <p:cNvPr id="14" name="Picture Placeholder 13">
            <a:extLst>
              <a:ext uri="{FF2B5EF4-FFF2-40B4-BE49-F238E27FC236}">
                <a16:creationId xmlns:a16="http://schemas.microsoft.com/office/drawing/2014/main" id="{F65DC6BE-4610-42BD-989B-219E58C8875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4109" b="4109"/>
          <a:stretch>
            <a:fillRect/>
          </a:stretch>
        </p:blipFill>
        <p:spPr/>
      </p:pic>
      <p:sp>
        <p:nvSpPr>
          <p:cNvPr id="15" name="TextBox 14">
            <a:extLst>
              <a:ext uri="{FF2B5EF4-FFF2-40B4-BE49-F238E27FC236}">
                <a16:creationId xmlns:a16="http://schemas.microsoft.com/office/drawing/2014/main" id="{AF6DD0DC-0A94-4305-B129-1FB755C1B03D}"/>
              </a:ext>
            </a:extLst>
          </p:cNvPr>
          <p:cNvSpPr txBox="1"/>
          <p:nvPr/>
        </p:nvSpPr>
        <p:spPr>
          <a:xfrm>
            <a:off x="1998483" y="5542961"/>
            <a:ext cx="8912770" cy="646331"/>
          </a:xfrm>
          <a:prstGeom prst="rect">
            <a:avLst/>
          </a:prstGeom>
          <a:noFill/>
        </p:spPr>
        <p:txBody>
          <a:bodyPr wrap="square" rtlCol="0">
            <a:spAutoFit/>
          </a:bodyPr>
          <a:lstStyle/>
          <a:p>
            <a:r>
              <a:rPr lang="sr-Cyrl-RS" dirty="0"/>
              <a:t>Природни гас је запаљив и експлозиван и отрован. </a:t>
            </a:r>
          </a:p>
          <a:p>
            <a:r>
              <a:rPr lang="sr-Cyrl-RS" dirty="0"/>
              <a:t>Важно је пажљиво руковање њиме!</a:t>
            </a:r>
            <a:endParaRPr lang="en-US" dirty="0"/>
          </a:p>
        </p:txBody>
      </p:sp>
    </p:spTree>
    <p:extLst>
      <p:ext uri="{BB962C8B-B14F-4D97-AF65-F5344CB8AC3E}">
        <p14:creationId xmlns:p14="http://schemas.microsoft.com/office/powerpoint/2010/main" val="137590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007" y="1295400"/>
            <a:ext cx="8795208" cy="1828800"/>
          </a:xfrm>
        </p:spPr>
        <p:txBody>
          <a:bodyPr/>
          <a:lstStyle/>
          <a:p>
            <a:r>
              <a:rPr lang="sr-Cyrl-RS" dirty="0"/>
              <a:t>Необновљиви извори енергије</a:t>
            </a:r>
            <a:endParaRPr lang="en-US" dirty="0"/>
          </a:p>
        </p:txBody>
      </p:sp>
      <p:sp>
        <p:nvSpPr>
          <p:cNvPr id="3" name="Text Placeholder 2"/>
          <p:cNvSpPr>
            <a:spLocks noGrp="1"/>
          </p:cNvSpPr>
          <p:nvPr>
            <p:ph type="body" idx="1"/>
          </p:nvPr>
        </p:nvSpPr>
        <p:spPr>
          <a:xfrm>
            <a:off x="3704733" y="3221610"/>
            <a:ext cx="7663992" cy="1680328"/>
          </a:xfrm>
        </p:spPr>
        <p:txBody>
          <a:bodyPr>
            <a:normAutofit/>
          </a:bodyPr>
          <a:lstStyle/>
          <a:p>
            <a:r>
              <a:rPr lang="sr-Cyrl-RS" dirty="0"/>
              <a:t>Има их у ограниченим количинама.</a:t>
            </a:r>
          </a:p>
          <a:p>
            <a:r>
              <a:rPr lang="sr-Cyrl-RS" dirty="0"/>
              <a:t>Загађују околину.</a:t>
            </a:r>
          </a:p>
          <a:p>
            <a:r>
              <a:rPr lang="sr-Cyrl-RS" dirty="0"/>
              <a:t>Човек ће у будућности морати да користи више обновљиве изворе енергије.</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1" y="1600200"/>
            <a:ext cx="9134574" cy="1828800"/>
          </a:xfrm>
        </p:spPr>
        <p:txBody>
          <a:bodyPr/>
          <a:lstStyle/>
          <a:p>
            <a:r>
              <a:rPr lang="sr-Cyrl-RS" dirty="0"/>
              <a:t>Обновљиви извори енергије</a:t>
            </a:r>
            <a:endParaRPr lang="en-US" dirty="0"/>
          </a:p>
        </p:txBody>
      </p:sp>
      <p:sp>
        <p:nvSpPr>
          <p:cNvPr id="3" name="Text Placeholder 2"/>
          <p:cNvSpPr>
            <a:spLocks noGrp="1"/>
          </p:cNvSpPr>
          <p:nvPr>
            <p:ph type="body" idx="1"/>
          </p:nvPr>
        </p:nvSpPr>
        <p:spPr>
          <a:xfrm>
            <a:off x="6096000" y="3601824"/>
            <a:ext cx="6858002" cy="1252979"/>
          </a:xfrm>
        </p:spPr>
        <p:txBody>
          <a:bodyPr>
            <a:normAutofit/>
          </a:bodyPr>
          <a:lstStyle/>
          <a:p>
            <a:r>
              <a:rPr lang="sr-Cyrl-RS" dirty="0"/>
              <a:t>Сунце</a:t>
            </a:r>
          </a:p>
          <a:p>
            <a:r>
              <a:rPr lang="sr-Cyrl-RS" dirty="0"/>
              <a:t>Ваздух</a:t>
            </a:r>
          </a:p>
          <a:p>
            <a:r>
              <a:rPr lang="sr-Cyrl-RS" dirty="0"/>
              <a:t>Вода</a:t>
            </a:r>
            <a:endParaRPr lang="en-US" dirty="0"/>
          </a:p>
        </p:txBody>
      </p:sp>
    </p:spTree>
    <p:extLst>
      <p:ext uri="{BB962C8B-B14F-4D97-AF65-F5344CB8AC3E}">
        <p14:creationId xmlns:p14="http://schemas.microsoft.com/office/powerpoint/2010/main" val="24686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87767"/>
            <a:ext cx="4328321" cy="823432"/>
          </a:xfrm>
        </p:spPr>
        <p:txBody>
          <a:bodyPr>
            <a:normAutofit/>
          </a:bodyPr>
          <a:lstStyle/>
          <a:p>
            <a:r>
              <a:rPr lang="sr-Cyrl-RS" dirty="0"/>
              <a:t>Сунце</a:t>
            </a:r>
            <a:endParaRPr lang="en-US" dirty="0"/>
          </a:p>
        </p:txBody>
      </p:sp>
      <p:sp>
        <p:nvSpPr>
          <p:cNvPr id="4" name="Text Placeholder 3"/>
          <p:cNvSpPr>
            <a:spLocks noGrp="1"/>
          </p:cNvSpPr>
          <p:nvPr>
            <p:ph type="body" sz="half" idx="2"/>
          </p:nvPr>
        </p:nvSpPr>
        <p:spPr>
          <a:xfrm>
            <a:off x="7421870" y="1799773"/>
            <a:ext cx="4399342" cy="3269377"/>
          </a:xfrm>
        </p:spPr>
        <p:txBody>
          <a:bodyPr>
            <a:normAutofit/>
          </a:bodyPr>
          <a:lstStyle/>
          <a:p>
            <a:r>
              <a:rPr lang="sr-Cyrl-RS" dirty="0"/>
              <a:t>Звезда најближа Земљи.</a:t>
            </a:r>
          </a:p>
          <a:p>
            <a:r>
              <a:rPr lang="sr-Cyrl-RS" dirty="0"/>
              <a:t>Највећи извор енергије на Земљи.</a:t>
            </a:r>
          </a:p>
          <a:p>
            <a:r>
              <a:rPr lang="sr-Cyrl-RS" dirty="0"/>
              <a:t>Сунце зрачи светлост и топлоту.</a:t>
            </a:r>
          </a:p>
          <a:p>
            <a:r>
              <a:rPr lang="sr-Cyrl-RS" dirty="0"/>
              <a:t>Његова енергија је обновљива, не може нестати.</a:t>
            </a:r>
          </a:p>
          <a:p>
            <a:endParaRPr lang="en-US" dirty="0"/>
          </a:p>
        </p:txBody>
      </p:sp>
      <p:pic>
        <p:nvPicPr>
          <p:cNvPr id="7" name="Picture Placeholder 6">
            <a:extLst>
              <a:ext uri="{FF2B5EF4-FFF2-40B4-BE49-F238E27FC236}">
                <a16:creationId xmlns:a16="http://schemas.microsoft.com/office/drawing/2014/main" id="{3EAC28C3-5583-4DA6-AEF5-4B2D4E52E0E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70" r="1170"/>
          <a:stretch>
            <a:fillRect/>
          </a:stretch>
        </p:blipFill>
        <p:spPr/>
      </p:pic>
    </p:spTree>
    <p:extLst>
      <p:ext uri="{BB962C8B-B14F-4D97-AF65-F5344CB8AC3E}">
        <p14:creationId xmlns:p14="http://schemas.microsoft.com/office/powerpoint/2010/main" val="4669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Сунце</a:t>
            </a:r>
            <a:br>
              <a:rPr lang="sr-Cyrl-RS" dirty="0"/>
            </a:br>
            <a:r>
              <a:rPr lang="sr-Cyrl-RS" dirty="0"/>
              <a:t>начин коришћења сунчеве енергије</a:t>
            </a:r>
            <a:endParaRPr lang="en-US" dirty="0"/>
          </a:p>
        </p:txBody>
      </p:sp>
      <p:sp>
        <p:nvSpPr>
          <p:cNvPr id="7" name="Text Placeholder 6"/>
          <p:cNvSpPr>
            <a:spLocks noGrp="1"/>
          </p:cNvSpPr>
          <p:nvPr>
            <p:ph type="body" sz="half" idx="2"/>
          </p:nvPr>
        </p:nvSpPr>
        <p:spPr>
          <a:xfrm>
            <a:off x="1052423" y="4935989"/>
            <a:ext cx="4368980" cy="1617211"/>
          </a:xfrm>
        </p:spPr>
        <p:txBody>
          <a:bodyPr>
            <a:normAutofit fontScale="92500"/>
          </a:bodyPr>
          <a:lstStyle/>
          <a:p>
            <a:r>
              <a:rPr lang="sr-Cyrl-RS" dirty="0"/>
              <a:t>Помоћу соларних панела приказаних на слици сакупља се сунчева енергија и претвара у енергију потребну људима.</a:t>
            </a:r>
          </a:p>
          <a:p>
            <a:r>
              <a:rPr lang="sr-Cyrl-RS" dirty="0"/>
              <a:t>У овом случају соларним панелима се загрева домаћинство.</a:t>
            </a:r>
            <a:endParaRPr lang="en-US" dirty="0"/>
          </a:p>
        </p:txBody>
      </p:sp>
      <p:sp>
        <p:nvSpPr>
          <p:cNvPr id="10" name="Text Placeholder 9"/>
          <p:cNvSpPr>
            <a:spLocks noGrp="1"/>
          </p:cNvSpPr>
          <p:nvPr>
            <p:ph type="body" sz="half" idx="19"/>
          </p:nvPr>
        </p:nvSpPr>
        <p:spPr/>
        <p:txBody>
          <a:bodyPr>
            <a:normAutofit/>
          </a:bodyPr>
          <a:lstStyle/>
          <a:p>
            <a:r>
              <a:rPr lang="sr-Cyrl-RS" dirty="0"/>
              <a:t>Не загађује животну средину.</a:t>
            </a:r>
          </a:p>
          <a:p>
            <a:r>
              <a:rPr lang="sr-Cyrl-RS" dirty="0"/>
              <a:t>Обновљив извор енергије.</a:t>
            </a:r>
          </a:p>
        </p:txBody>
      </p:sp>
      <p:pic>
        <p:nvPicPr>
          <p:cNvPr id="9" name="Picture Placeholder 8">
            <a:extLst>
              <a:ext uri="{FF2B5EF4-FFF2-40B4-BE49-F238E27FC236}">
                <a16:creationId xmlns:a16="http://schemas.microsoft.com/office/drawing/2014/main" id="{B9474F39-890B-438E-BCA9-89CA6291DEDD}"/>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4781" r="4781"/>
          <a:stretch>
            <a:fillRect/>
          </a:stretch>
        </p:blipFill>
        <p:spPr/>
      </p:pic>
      <p:pic>
        <p:nvPicPr>
          <p:cNvPr id="13" name="Picture Placeholder 12">
            <a:extLst>
              <a:ext uri="{FF2B5EF4-FFF2-40B4-BE49-F238E27FC236}">
                <a16:creationId xmlns:a16="http://schemas.microsoft.com/office/drawing/2014/main" id="{12E9FAB2-CEA1-466F-823E-A9AD576D2544}"/>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927" b="927"/>
          <a:stretch>
            <a:fillRect/>
          </a:stretch>
        </p:blipFill>
        <p:spPr/>
      </p:pic>
    </p:spTree>
    <p:extLst>
      <p:ext uri="{BB962C8B-B14F-4D97-AF65-F5344CB8AC3E}">
        <p14:creationId xmlns:p14="http://schemas.microsoft.com/office/powerpoint/2010/main" val="35767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87767"/>
            <a:ext cx="4328321" cy="823432"/>
          </a:xfrm>
        </p:spPr>
        <p:txBody>
          <a:bodyPr>
            <a:normAutofit/>
          </a:bodyPr>
          <a:lstStyle/>
          <a:p>
            <a:r>
              <a:rPr lang="sr-Cyrl-RS" dirty="0"/>
              <a:t>Ваздух</a:t>
            </a:r>
            <a:endParaRPr lang="en-US" dirty="0"/>
          </a:p>
        </p:txBody>
      </p:sp>
      <p:sp>
        <p:nvSpPr>
          <p:cNvPr id="4" name="Text Placeholder 3"/>
          <p:cNvSpPr>
            <a:spLocks noGrp="1"/>
          </p:cNvSpPr>
          <p:nvPr>
            <p:ph type="body" sz="half" idx="2"/>
          </p:nvPr>
        </p:nvSpPr>
        <p:spPr>
          <a:xfrm>
            <a:off x="7421870" y="1799773"/>
            <a:ext cx="4399342" cy="3269377"/>
          </a:xfrm>
        </p:spPr>
        <p:txBody>
          <a:bodyPr>
            <a:normAutofit/>
          </a:bodyPr>
          <a:lstStyle/>
          <a:p>
            <a:r>
              <a:rPr lang="sr-Cyrl-RS" dirty="0"/>
              <a:t>Струјање ваздуха називамо ветар.</a:t>
            </a:r>
          </a:p>
          <a:p>
            <a:r>
              <a:rPr lang="sr-Cyrl-RS" dirty="0"/>
              <a:t>Ветар је тај који је непресушан и обновљив извор енергије.</a:t>
            </a:r>
          </a:p>
          <a:p>
            <a:r>
              <a:rPr lang="sr-Cyrl-RS" dirty="0"/>
              <a:t>Снага ветра се користи за ВЕТРОЕЛЕКТРАНЕ</a:t>
            </a:r>
            <a:r>
              <a:rPr lang="en-US" dirty="0"/>
              <a:t>-</a:t>
            </a:r>
            <a:r>
              <a:rPr lang="sr-Cyrl-RS" dirty="0"/>
              <a:t>Ветрогенератори.</a:t>
            </a:r>
            <a:endParaRPr lang="en-US" dirty="0"/>
          </a:p>
        </p:txBody>
      </p:sp>
      <p:pic>
        <p:nvPicPr>
          <p:cNvPr id="12" name="Picture Placeholder 11">
            <a:extLst>
              <a:ext uri="{FF2B5EF4-FFF2-40B4-BE49-F238E27FC236}">
                <a16:creationId xmlns:a16="http://schemas.microsoft.com/office/drawing/2014/main" id="{D3E123FC-B9DE-4E5B-8562-ECFE7D12DBC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23" b="1923"/>
          <a:stretch>
            <a:fillRect/>
          </a:stretch>
        </p:blipFill>
        <p:spPr/>
      </p:pic>
    </p:spTree>
    <p:extLst>
      <p:ext uri="{BB962C8B-B14F-4D97-AF65-F5344CB8AC3E}">
        <p14:creationId xmlns:p14="http://schemas.microsoft.com/office/powerpoint/2010/main" val="19045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Ветар</a:t>
            </a:r>
            <a:endParaRPr lang="en-US" dirty="0"/>
          </a:p>
        </p:txBody>
      </p:sp>
      <p:sp>
        <p:nvSpPr>
          <p:cNvPr id="7" name="Text Placeholder 6"/>
          <p:cNvSpPr>
            <a:spLocks noGrp="1"/>
          </p:cNvSpPr>
          <p:nvPr>
            <p:ph type="body" sz="half" idx="2"/>
          </p:nvPr>
        </p:nvSpPr>
        <p:spPr>
          <a:xfrm>
            <a:off x="1052423" y="4935989"/>
            <a:ext cx="4368980" cy="1851310"/>
          </a:xfrm>
        </p:spPr>
        <p:txBody>
          <a:bodyPr>
            <a:normAutofit/>
          </a:bodyPr>
          <a:lstStyle/>
          <a:p>
            <a:r>
              <a:rPr lang="sr-Cyrl-RS" dirty="0"/>
              <a:t>Ветрогенератори се покрећу снагом ветра</a:t>
            </a:r>
            <a:r>
              <a:rPr lang="en-US" dirty="0"/>
              <a:t> </a:t>
            </a:r>
            <a:r>
              <a:rPr lang="sr-Cyrl-RS" dirty="0"/>
              <a:t>производећи на тај начин електричну енергију. Енергију производи ветар окрећући ветротурбине, а даље се енергија преноси кроз сам стуб ветрогенератора.</a:t>
            </a:r>
            <a:endParaRPr lang="en-US" dirty="0"/>
          </a:p>
        </p:txBody>
      </p:sp>
      <p:sp>
        <p:nvSpPr>
          <p:cNvPr id="10" name="Text Placeholder 9"/>
          <p:cNvSpPr>
            <a:spLocks noGrp="1"/>
          </p:cNvSpPr>
          <p:nvPr>
            <p:ph type="body" sz="half" idx="19"/>
          </p:nvPr>
        </p:nvSpPr>
        <p:spPr>
          <a:xfrm>
            <a:off x="6742908" y="4935989"/>
            <a:ext cx="4767220" cy="1216151"/>
          </a:xfrm>
        </p:spPr>
        <p:txBody>
          <a:bodyPr>
            <a:normAutofit/>
          </a:bodyPr>
          <a:lstStyle/>
          <a:p>
            <a:r>
              <a:rPr lang="sr-Cyrl-RS" dirty="0"/>
              <a:t>Направљени су по узору Ветрењача које су кориштене за прераду пшенице. Ветар би покретао крила ветрењаче а т енергија даљи механизам (машине).</a:t>
            </a:r>
          </a:p>
        </p:txBody>
      </p:sp>
      <p:pic>
        <p:nvPicPr>
          <p:cNvPr id="11" name="Picture Placeholder 10">
            <a:extLst>
              <a:ext uri="{FF2B5EF4-FFF2-40B4-BE49-F238E27FC236}">
                <a16:creationId xmlns:a16="http://schemas.microsoft.com/office/drawing/2014/main" id="{D6A36898-3602-4E10-973B-C1D2042941EF}"/>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5087" b="5087"/>
          <a:stretch>
            <a:fillRect/>
          </a:stretch>
        </p:blipFill>
        <p:spPr/>
      </p:pic>
      <p:pic>
        <p:nvPicPr>
          <p:cNvPr id="14" name="Picture Placeholder 13">
            <a:extLst>
              <a:ext uri="{FF2B5EF4-FFF2-40B4-BE49-F238E27FC236}">
                <a16:creationId xmlns:a16="http://schemas.microsoft.com/office/drawing/2014/main" id="{6D30B301-5D51-469F-A42B-64E84476F698}"/>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7233" b="17233"/>
          <a:stretch>
            <a:fillRect/>
          </a:stretch>
        </p:blipFill>
        <p:spPr>
          <a:xfrm>
            <a:off x="7009078" y="1922010"/>
            <a:ext cx="3902175" cy="2549936"/>
          </a:xfrm>
        </p:spPr>
      </p:pic>
    </p:spTree>
    <p:extLst>
      <p:ext uri="{BB962C8B-B14F-4D97-AF65-F5344CB8AC3E}">
        <p14:creationId xmlns:p14="http://schemas.microsoft.com/office/powerpoint/2010/main" val="181405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Ветар</a:t>
            </a:r>
            <a:endParaRPr lang="en-US" dirty="0"/>
          </a:p>
        </p:txBody>
      </p:sp>
      <p:sp>
        <p:nvSpPr>
          <p:cNvPr id="3" name="Text Placeholder 2"/>
          <p:cNvSpPr>
            <a:spLocks noGrp="1"/>
          </p:cNvSpPr>
          <p:nvPr>
            <p:ph type="body" idx="1"/>
          </p:nvPr>
        </p:nvSpPr>
        <p:spPr>
          <a:xfrm>
            <a:off x="919019" y="1524000"/>
            <a:ext cx="4956048" cy="3079373"/>
          </a:xfrm>
        </p:spPr>
        <p:txBody>
          <a:bodyPr>
            <a:normAutofit/>
          </a:bodyPr>
          <a:lstStyle/>
          <a:p>
            <a:r>
              <a:rPr lang="sr-Cyrl-RS" dirty="0"/>
              <a:t>Ветрогенератори</a:t>
            </a:r>
          </a:p>
          <a:p>
            <a:endParaRPr lang="sr-Cyrl-RS" dirty="0"/>
          </a:p>
          <a:p>
            <a:r>
              <a:rPr lang="sr-Cyrl-RS" dirty="0"/>
              <a:t>Не загађују ваздух</a:t>
            </a:r>
          </a:p>
          <a:p>
            <a:r>
              <a:rPr lang="sr-Cyrl-RS" dirty="0"/>
              <a:t>Обновљив извор енергије, не може нестати.</a:t>
            </a:r>
          </a:p>
          <a:p>
            <a:endParaRPr lang="sr-Cyrl-RS" dirty="0"/>
          </a:p>
          <a:p>
            <a:endParaRPr lang="en-US"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87767"/>
            <a:ext cx="4328321" cy="823432"/>
          </a:xfrm>
        </p:spPr>
        <p:txBody>
          <a:bodyPr>
            <a:normAutofit/>
          </a:bodyPr>
          <a:lstStyle/>
          <a:p>
            <a:r>
              <a:rPr lang="sr-Cyrl-RS" dirty="0"/>
              <a:t>Вода</a:t>
            </a:r>
            <a:endParaRPr lang="en-US" dirty="0"/>
          </a:p>
        </p:txBody>
      </p:sp>
      <p:sp>
        <p:nvSpPr>
          <p:cNvPr id="4" name="Text Placeholder 3"/>
          <p:cNvSpPr>
            <a:spLocks noGrp="1"/>
          </p:cNvSpPr>
          <p:nvPr>
            <p:ph type="body" sz="half" idx="2"/>
          </p:nvPr>
        </p:nvSpPr>
        <p:spPr>
          <a:xfrm>
            <a:off x="7421870" y="1799773"/>
            <a:ext cx="4399342" cy="3269377"/>
          </a:xfrm>
        </p:spPr>
        <p:txBody>
          <a:bodyPr>
            <a:normAutofit lnSpcReduction="10000"/>
          </a:bodyPr>
          <a:lstStyle/>
          <a:p>
            <a:r>
              <a:rPr lang="sr-Cyrl-RS" dirty="0"/>
              <a:t>Начин на који се користи обновљива енергија воде јесу ХИДРОЕЛЕКТРАНЕ.</a:t>
            </a:r>
          </a:p>
          <a:p>
            <a:r>
              <a:rPr lang="sr-Cyrl-RS" dirty="0"/>
              <a:t>Снага воде(покретање воде) користи се ѕа добијање енергије.</a:t>
            </a:r>
          </a:p>
          <a:p>
            <a:r>
              <a:rPr lang="sr-Cyrl-RS" dirty="0"/>
              <a:t>Речни ток се преграђује браном где се постављају турбине које покреће снага воде.</a:t>
            </a:r>
          </a:p>
          <a:p>
            <a:r>
              <a:rPr lang="sr-Cyrl-RS" dirty="0"/>
              <a:t>Окретањем турбина добија се електрична енергија. </a:t>
            </a:r>
            <a:endParaRPr lang="en-US" dirty="0"/>
          </a:p>
        </p:txBody>
      </p:sp>
      <p:pic>
        <p:nvPicPr>
          <p:cNvPr id="7" name="Picture Placeholder 6">
            <a:extLst>
              <a:ext uri="{FF2B5EF4-FFF2-40B4-BE49-F238E27FC236}">
                <a16:creationId xmlns:a16="http://schemas.microsoft.com/office/drawing/2014/main" id="{2EA010E8-1573-4CE6-923B-05A3F98D4F8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643" r="18643"/>
          <a:stretch>
            <a:fillRect/>
          </a:stretch>
        </p:blipFill>
        <p:spPr>
          <a:xfrm>
            <a:off x="1025149" y="1140643"/>
            <a:ext cx="5543966" cy="4264589"/>
          </a:xfrm>
        </p:spPr>
      </p:pic>
      <p:sp>
        <p:nvSpPr>
          <p:cNvPr id="8" name="TextBox 7">
            <a:extLst>
              <a:ext uri="{FF2B5EF4-FFF2-40B4-BE49-F238E27FC236}">
                <a16:creationId xmlns:a16="http://schemas.microsoft.com/office/drawing/2014/main" id="{EBA949C8-E8EA-4234-A27B-FED588E03AB9}"/>
              </a:ext>
            </a:extLst>
          </p:cNvPr>
          <p:cNvSpPr txBox="1"/>
          <p:nvPr/>
        </p:nvSpPr>
        <p:spPr>
          <a:xfrm>
            <a:off x="1282045" y="113122"/>
            <a:ext cx="2366128" cy="369332"/>
          </a:xfrm>
          <a:prstGeom prst="rect">
            <a:avLst/>
          </a:prstGeom>
          <a:noFill/>
        </p:spPr>
        <p:txBody>
          <a:bodyPr wrap="square" rtlCol="0">
            <a:spAutoFit/>
          </a:bodyPr>
          <a:lstStyle/>
          <a:p>
            <a:r>
              <a:rPr lang="sr-Cyrl-RS" dirty="0"/>
              <a:t>Речни ток</a:t>
            </a:r>
            <a:endParaRPr lang="en-US" dirty="0"/>
          </a:p>
        </p:txBody>
      </p:sp>
      <p:sp>
        <p:nvSpPr>
          <p:cNvPr id="9" name="TextBox 8">
            <a:extLst>
              <a:ext uri="{FF2B5EF4-FFF2-40B4-BE49-F238E27FC236}">
                <a16:creationId xmlns:a16="http://schemas.microsoft.com/office/drawing/2014/main" id="{1A907D55-EE04-469D-A658-AFF6486EB6BD}"/>
              </a:ext>
            </a:extLst>
          </p:cNvPr>
          <p:cNvSpPr txBox="1"/>
          <p:nvPr/>
        </p:nvSpPr>
        <p:spPr>
          <a:xfrm>
            <a:off x="4647414" y="5901179"/>
            <a:ext cx="1448586" cy="369332"/>
          </a:xfrm>
          <a:prstGeom prst="rect">
            <a:avLst/>
          </a:prstGeom>
          <a:noFill/>
        </p:spPr>
        <p:txBody>
          <a:bodyPr wrap="square" rtlCol="0">
            <a:spAutoFit/>
          </a:bodyPr>
          <a:lstStyle/>
          <a:p>
            <a:r>
              <a:rPr lang="sr-Cyrl-RS" dirty="0"/>
              <a:t>Брана</a:t>
            </a:r>
            <a:endParaRPr lang="en-US" dirty="0"/>
          </a:p>
        </p:txBody>
      </p:sp>
      <p:cxnSp>
        <p:nvCxnSpPr>
          <p:cNvPr id="11" name="Straight Arrow Connector 10">
            <a:extLst>
              <a:ext uri="{FF2B5EF4-FFF2-40B4-BE49-F238E27FC236}">
                <a16:creationId xmlns:a16="http://schemas.microsoft.com/office/drawing/2014/main" id="{1B6693C2-71A4-42A9-875F-717C8B6DE824}"/>
              </a:ext>
            </a:extLst>
          </p:cNvPr>
          <p:cNvCxnSpPr/>
          <p:nvPr/>
        </p:nvCxnSpPr>
        <p:spPr>
          <a:xfrm>
            <a:off x="1998482" y="482454"/>
            <a:ext cx="876693" cy="324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FD003A-0B0C-41B6-A1FC-CED719D3FFB3}"/>
              </a:ext>
            </a:extLst>
          </p:cNvPr>
          <p:cNvCxnSpPr/>
          <p:nvPr/>
        </p:nvCxnSpPr>
        <p:spPr>
          <a:xfrm flipH="1" flipV="1">
            <a:off x="4901938" y="3429000"/>
            <a:ext cx="131975" cy="2472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1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sr-Cyrl-RS" dirty="0"/>
              <a:t>Обновљиви и необновљиви извори енергије</a:t>
            </a:r>
            <a:endParaRPr dirty="0"/>
          </a:p>
        </p:txBody>
      </p:sp>
      <p:sp>
        <p:nvSpPr>
          <p:cNvPr id="14" name="Content Placeholder 13"/>
          <p:cNvSpPr>
            <a:spLocks noGrp="1"/>
          </p:cNvSpPr>
          <p:nvPr>
            <p:ph idx="1"/>
          </p:nvPr>
        </p:nvSpPr>
        <p:spPr/>
        <p:txBody>
          <a:bodyPr/>
          <a:lstStyle/>
          <a:p>
            <a:r>
              <a:rPr lang="sr-Cyrl-RS" dirty="0"/>
              <a:t>У основи разликујемо </a:t>
            </a:r>
            <a:r>
              <a:rPr lang="sr-Cyrl-RS" dirty="0">
                <a:solidFill>
                  <a:schemeClr val="bg2">
                    <a:lumMod val="50000"/>
                  </a:schemeClr>
                </a:solidFill>
              </a:rPr>
              <a:t>обновљиве</a:t>
            </a:r>
            <a:r>
              <a:rPr lang="sr-Cyrl-RS" dirty="0"/>
              <a:t> и </a:t>
            </a:r>
            <a:r>
              <a:rPr lang="sr-Cyrl-RS" dirty="0">
                <a:solidFill>
                  <a:srgbClr val="FF0000"/>
                </a:solidFill>
              </a:rPr>
              <a:t>необновљиве</a:t>
            </a:r>
            <a:r>
              <a:rPr lang="sr-Cyrl-RS" dirty="0"/>
              <a:t> изворе енергије</a:t>
            </a:r>
            <a:endParaRPr dirty="0"/>
          </a:p>
          <a:p>
            <a:r>
              <a:rPr lang="sr-Cyrl-RS" dirty="0"/>
              <a:t>У </a:t>
            </a:r>
            <a:r>
              <a:rPr lang="sr-Cyrl-RS" dirty="0">
                <a:solidFill>
                  <a:srgbClr val="0070C0"/>
                </a:solidFill>
              </a:rPr>
              <a:t>обновљиве </a:t>
            </a:r>
            <a:r>
              <a:rPr lang="sr-Cyrl-RS" dirty="0"/>
              <a:t>изворе енергије убрајамо</a:t>
            </a:r>
            <a:r>
              <a:rPr lang="en-US" dirty="0"/>
              <a:t>:</a:t>
            </a:r>
            <a:r>
              <a:rPr lang="sr-Cyrl-RS" dirty="0"/>
              <a:t> енергију сунца, енергију ваздуха (ветра),енергију воде(морских таласа), енергију земљишта</a:t>
            </a:r>
            <a:endParaRPr dirty="0"/>
          </a:p>
          <a:p>
            <a:r>
              <a:rPr lang="sr-Cyrl-RS" dirty="0"/>
              <a:t>У </a:t>
            </a:r>
            <a:r>
              <a:rPr lang="sr-Cyrl-RS" dirty="0">
                <a:solidFill>
                  <a:srgbClr val="FF0000"/>
                </a:solidFill>
              </a:rPr>
              <a:t>необновљиве</a:t>
            </a:r>
            <a:r>
              <a:rPr lang="sr-Cyrl-RS" dirty="0"/>
              <a:t> изворе енергије убрајамо</a:t>
            </a:r>
            <a:r>
              <a:rPr lang="en-US" dirty="0"/>
              <a:t>:</a:t>
            </a:r>
            <a:r>
              <a:rPr lang="sr-Cyrl-RS" dirty="0"/>
              <a:t> угаљ, нафту, земни гас</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Вода</a:t>
            </a:r>
            <a:br>
              <a:rPr lang="en-US" dirty="0"/>
            </a:br>
            <a:r>
              <a:rPr lang="sr-Cyrl-RS" dirty="0"/>
              <a:t>највеће две  хидроелектране Србије</a:t>
            </a:r>
            <a:endParaRPr lang="en-US" dirty="0"/>
          </a:p>
        </p:txBody>
      </p:sp>
      <p:sp>
        <p:nvSpPr>
          <p:cNvPr id="7" name="Text Placeholder 6"/>
          <p:cNvSpPr>
            <a:spLocks noGrp="1"/>
          </p:cNvSpPr>
          <p:nvPr>
            <p:ph type="body" sz="half" idx="2"/>
          </p:nvPr>
        </p:nvSpPr>
        <p:spPr>
          <a:xfrm>
            <a:off x="1052423" y="4935989"/>
            <a:ext cx="4368980" cy="1851310"/>
          </a:xfrm>
        </p:spPr>
        <p:txBody>
          <a:bodyPr>
            <a:normAutofit/>
          </a:bodyPr>
          <a:lstStyle/>
          <a:p>
            <a:r>
              <a:rPr lang="sr-Cyrl-RS" dirty="0"/>
              <a:t>Хидроелектрана Бајина Башта</a:t>
            </a:r>
            <a:endParaRPr lang="en-US" dirty="0"/>
          </a:p>
        </p:txBody>
      </p:sp>
      <p:sp>
        <p:nvSpPr>
          <p:cNvPr id="10" name="Text Placeholder 9"/>
          <p:cNvSpPr>
            <a:spLocks noGrp="1"/>
          </p:cNvSpPr>
          <p:nvPr>
            <p:ph type="body" sz="half" idx="19"/>
          </p:nvPr>
        </p:nvSpPr>
        <p:spPr>
          <a:xfrm>
            <a:off x="6742908" y="4935989"/>
            <a:ext cx="4767220" cy="1216151"/>
          </a:xfrm>
        </p:spPr>
        <p:txBody>
          <a:bodyPr>
            <a:normAutofit/>
          </a:bodyPr>
          <a:lstStyle/>
          <a:p>
            <a:r>
              <a:rPr lang="sr-Cyrl-RS" dirty="0"/>
              <a:t>Хидроелектрана Ђердап</a:t>
            </a:r>
          </a:p>
        </p:txBody>
      </p:sp>
      <p:pic>
        <p:nvPicPr>
          <p:cNvPr id="9" name="Picture Placeholder 8">
            <a:extLst>
              <a:ext uri="{FF2B5EF4-FFF2-40B4-BE49-F238E27FC236}">
                <a16:creationId xmlns:a16="http://schemas.microsoft.com/office/drawing/2014/main" id="{47C8B6F2-AEDB-4162-95DE-C932B0898AC4}"/>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6378" b="6378"/>
          <a:stretch>
            <a:fillRect/>
          </a:stretch>
        </p:blipFill>
        <p:spPr/>
      </p:pic>
      <p:pic>
        <p:nvPicPr>
          <p:cNvPr id="13" name="Picture Placeholder 12">
            <a:extLst>
              <a:ext uri="{FF2B5EF4-FFF2-40B4-BE49-F238E27FC236}">
                <a16:creationId xmlns:a16="http://schemas.microsoft.com/office/drawing/2014/main" id="{0AA0A121-3CE9-4F6E-8897-13CBDB4F0BD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440" r="7440"/>
          <a:stretch>
            <a:fillRect/>
          </a:stretch>
        </p:blipFill>
        <p:spPr/>
      </p:pic>
    </p:spTree>
    <p:extLst>
      <p:ext uri="{BB962C8B-B14F-4D97-AF65-F5344CB8AC3E}">
        <p14:creationId xmlns:p14="http://schemas.microsoft.com/office/powerpoint/2010/main" val="193835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216" y="285946"/>
            <a:ext cx="10539152" cy="1219200"/>
          </a:xfrm>
        </p:spPr>
        <p:txBody>
          <a:bodyPr/>
          <a:lstStyle/>
          <a:p>
            <a:r>
              <a:rPr lang="sr-Cyrl-RS" dirty="0"/>
              <a:t>Необновљиви и обновљиви извори енергије</a:t>
            </a:r>
            <a:endParaRPr lang="en-US" dirty="0"/>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461862849"/>
              </p:ext>
            </p:extLst>
          </p:nvPr>
        </p:nvGraphicFramePr>
        <p:xfrm>
          <a:off x="2797404" y="1938746"/>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18764FE7-41F8-42A8-8954-4873DD047EB1}"/>
              </a:ext>
            </a:extLst>
          </p:cNvPr>
          <p:cNvCxnSpPr/>
          <p:nvPr/>
        </p:nvCxnSpPr>
        <p:spPr>
          <a:xfrm>
            <a:off x="3921551" y="1329179"/>
            <a:ext cx="0" cy="499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A874DD-77E1-43AF-8E83-8C234EEE328D}"/>
              </a:ext>
            </a:extLst>
          </p:cNvPr>
          <p:cNvCxnSpPr/>
          <p:nvPr/>
        </p:nvCxnSpPr>
        <p:spPr>
          <a:xfrm>
            <a:off x="6589336" y="1329179"/>
            <a:ext cx="0" cy="515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692" y="2435257"/>
            <a:ext cx="10058402" cy="1219200"/>
          </a:xfrm>
        </p:spPr>
        <p:txBody>
          <a:bodyPr/>
          <a:lstStyle/>
          <a:p>
            <a:r>
              <a:rPr lang="sr-Cyrl-RS" dirty="0"/>
              <a:t>Хвала на пажњи!</a:t>
            </a: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73981"/>
            <a:ext cx="10058402" cy="1219200"/>
          </a:xfrm>
        </p:spPr>
        <p:txBody>
          <a:bodyPr/>
          <a:lstStyle/>
          <a:p>
            <a:r>
              <a:rPr lang="sr-Cyrl-RS" dirty="0"/>
              <a:t>Необновљиви извори енергије</a:t>
            </a:r>
            <a:endParaRPr lang="en-US" dirty="0"/>
          </a:p>
        </p:txBody>
      </p:sp>
      <p:sp>
        <p:nvSpPr>
          <p:cNvPr id="3" name="Content Placeholder 2"/>
          <p:cNvSpPr>
            <a:spLocks noGrp="1"/>
          </p:cNvSpPr>
          <p:nvPr>
            <p:ph sz="half" idx="1"/>
          </p:nvPr>
        </p:nvSpPr>
        <p:spPr>
          <a:xfrm>
            <a:off x="310609" y="1612561"/>
            <a:ext cx="5709191" cy="4187952"/>
          </a:xfrm>
        </p:spPr>
        <p:txBody>
          <a:bodyPr>
            <a:normAutofit/>
          </a:bodyPr>
          <a:lstStyle/>
          <a:p>
            <a:r>
              <a:rPr lang="sr-Cyrl-RS" dirty="0"/>
              <a:t>Како и сам назив каже,необновљиви извори енергије се не могу обнављти и има их у ограниченим количинама.</a:t>
            </a:r>
            <a:endParaRPr lang="en-US" dirty="0"/>
          </a:p>
          <a:p>
            <a:r>
              <a:rPr lang="sr-Cyrl-RS" dirty="0"/>
              <a:t>То значи да су некад давно настали, а сада се не могу поново произвести.</a:t>
            </a:r>
            <a:endParaRPr lang="en-US" dirty="0"/>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86494068"/>
              </p:ext>
            </p:extLst>
          </p:nvPr>
        </p:nvGraphicFramePr>
        <p:xfrm>
          <a:off x="6267635" y="1825623"/>
          <a:ext cx="4855978" cy="2516982"/>
        </p:xfrm>
        <a:graphic>
          <a:graphicData uri="http://schemas.openxmlformats.org/drawingml/2006/table">
            <a:tbl>
              <a:tblPr firstRow="1" bandRow="1">
                <a:tableStyleId>{F5AB1C69-6EDB-4FF4-983F-18BD219EF322}</a:tableStyleId>
              </a:tblPr>
              <a:tblGrid>
                <a:gridCol w="1555036">
                  <a:extLst>
                    <a:ext uri="{9D8B030D-6E8A-4147-A177-3AD203B41FA5}">
                      <a16:colId xmlns:a16="http://schemas.microsoft.com/office/drawing/2014/main" val="20000"/>
                    </a:ext>
                  </a:extLst>
                </a:gridCol>
                <a:gridCol w="1650471">
                  <a:extLst>
                    <a:ext uri="{9D8B030D-6E8A-4147-A177-3AD203B41FA5}">
                      <a16:colId xmlns:a16="http://schemas.microsoft.com/office/drawing/2014/main" val="20001"/>
                    </a:ext>
                  </a:extLst>
                </a:gridCol>
                <a:gridCol w="1650471">
                  <a:extLst>
                    <a:ext uri="{9D8B030D-6E8A-4147-A177-3AD203B41FA5}">
                      <a16:colId xmlns:a16="http://schemas.microsoft.com/office/drawing/2014/main" val="20002"/>
                    </a:ext>
                  </a:extLst>
                </a:gridCol>
              </a:tblGrid>
              <a:tr h="534194">
                <a:tc>
                  <a:txBody>
                    <a:bodyPr/>
                    <a:lstStyle/>
                    <a:p>
                      <a:r>
                        <a:rPr lang="sr-Cyrl-RS" dirty="0"/>
                        <a:t>    Угаљ</a:t>
                      </a:r>
                      <a:endParaRPr dirty="0"/>
                    </a:p>
                  </a:txBody>
                  <a:tcPr anchor="ctr">
                    <a:solidFill>
                      <a:schemeClr val="accent3">
                        <a:lumMod val="50000"/>
                      </a:schemeClr>
                    </a:solidFill>
                  </a:tcPr>
                </a:tc>
                <a:tc>
                  <a:txBody>
                    <a:bodyPr/>
                    <a:lstStyle/>
                    <a:p>
                      <a:pPr algn="ctr"/>
                      <a:r>
                        <a:rPr lang="sr-Cyrl-RS" dirty="0"/>
                        <a:t>Нафта</a:t>
                      </a:r>
                      <a:endParaRPr dirty="0"/>
                    </a:p>
                  </a:txBody>
                  <a:tcPr anchor="ctr">
                    <a:solidFill>
                      <a:schemeClr val="accent3">
                        <a:lumMod val="50000"/>
                      </a:schemeClr>
                    </a:solidFill>
                  </a:tcPr>
                </a:tc>
                <a:tc>
                  <a:txBody>
                    <a:bodyPr/>
                    <a:lstStyle/>
                    <a:p>
                      <a:pPr algn="ctr"/>
                      <a:r>
                        <a:rPr lang="sr-Cyrl-RS" dirty="0"/>
                        <a:t>Земни</a:t>
                      </a:r>
                    </a:p>
                    <a:p>
                      <a:pPr algn="ctr"/>
                      <a:r>
                        <a:rPr lang="sr-Cyrl-RS" dirty="0"/>
                        <a:t>(природни) гас</a:t>
                      </a:r>
                      <a:endParaRPr dirty="0"/>
                    </a:p>
                  </a:txBody>
                  <a:tcPr anchor="ctr">
                    <a:solidFill>
                      <a:schemeClr val="accent3">
                        <a:lumMod val="50000"/>
                      </a:schemeClr>
                    </a:solidFill>
                  </a:tcPr>
                </a:tc>
                <a:extLst>
                  <a:ext uri="{0D108BD9-81ED-4DB2-BD59-A6C34878D82A}">
                    <a16:rowId xmlns:a16="http://schemas.microsoft.com/office/drawing/2014/main" val="10000"/>
                  </a:ext>
                </a:extLst>
              </a:tr>
              <a:tr h="534194">
                <a:tc>
                  <a:txBody>
                    <a:bodyPr/>
                    <a:lstStyle/>
                    <a:p>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1"/>
                  </a:ext>
                </a:extLst>
              </a:tr>
              <a:tr h="534194">
                <a:tc>
                  <a:txBody>
                    <a:bodyPr/>
                    <a:lstStyle/>
                    <a:p>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2"/>
                  </a:ext>
                </a:extLst>
              </a:tr>
              <a:tr h="534194">
                <a:tc>
                  <a:txBody>
                    <a:bodyPr/>
                    <a:lstStyle/>
                    <a:p>
                      <a:endParaRPr dirty="0"/>
                    </a:p>
                  </a:txBody>
                  <a:tcPr anchor="ctr"/>
                </a:tc>
                <a:tc>
                  <a:txBody>
                    <a:bodyPr/>
                    <a:lstStyle/>
                    <a:p>
                      <a:pPr algn="ctr"/>
                      <a:endParaRPr dirty="0"/>
                    </a:p>
                  </a:txBody>
                  <a:tcPr anchor="ctr"/>
                </a:tc>
                <a:tc>
                  <a:txBody>
                    <a:bodyPr/>
                    <a:lstStyle/>
                    <a:p>
                      <a:pPr algn="ctr"/>
                      <a:endParaRPr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887767"/>
            <a:ext cx="2565509" cy="823432"/>
          </a:xfrm>
        </p:spPr>
        <p:txBody>
          <a:bodyPr/>
          <a:lstStyle/>
          <a:p>
            <a:r>
              <a:rPr lang="sr-Cyrl-RS" dirty="0"/>
              <a:t>Угаљ</a:t>
            </a:r>
            <a:endParaRPr lang="en-US" dirty="0"/>
          </a:p>
        </p:txBody>
      </p:sp>
      <p:sp>
        <p:nvSpPr>
          <p:cNvPr id="4" name="Text Placeholder 3"/>
          <p:cNvSpPr>
            <a:spLocks noGrp="1"/>
          </p:cNvSpPr>
          <p:nvPr>
            <p:ph type="body" sz="half" idx="2"/>
          </p:nvPr>
        </p:nvSpPr>
        <p:spPr>
          <a:xfrm>
            <a:off x="7421870" y="1799773"/>
            <a:ext cx="4163490" cy="3269377"/>
          </a:xfrm>
        </p:spPr>
        <p:txBody>
          <a:bodyPr>
            <a:normAutofit fontScale="85000" lnSpcReduction="10000"/>
          </a:bodyPr>
          <a:lstStyle/>
          <a:p>
            <a:r>
              <a:rPr lang="sr-Cyrl-RS" dirty="0"/>
              <a:t>Угаљ је настао таложењем биљних остатака нагомиланих у земљишним слојевима. Тај процес је трајао 400 милиона година.</a:t>
            </a:r>
          </a:p>
          <a:p>
            <a:r>
              <a:rPr lang="sr-Cyrl-RS" dirty="0"/>
              <a:t>Угаљ се добија ископавањем у рудницима или са површинских копова.</a:t>
            </a:r>
          </a:p>
          <a:p>
            <a:r>
              <a:rPr lang="sr-Cyrl-RS" dirty="0"/>
              <a:t>Користи се за добијање електричне енергије у термоелектранама и за загревање у домаћинствима.</a:t>
            </a:r>
          </a:p>
          <a:p>
            <a:r>
              <a:rPr lang="sr-Cyrl-RS" dirty="0"/>
              <a:t>Сагоревањем угља ослобађа се велика количина пепела и дима.</a:t>
            </a:r>
            <a:endParaRPr lang="en-US" dirty="0"/>
          </a:p>
          <a:p>
            <a:endParaRPr lang="sr-Cyrl-RS" dirty="0"/>
          </a:p>
          <a:p>
            <a:endParaRPr lang="sr-Cyrl-RS" dirty="0"/>
          </a:p>
          <a:p>
            <a:endParaRPr lang="en-US" dirty="0"/>
          </a:p>
        </p:txBody>
      </p:sp>
      <p:pic>
        <p:nvPicPr>
          <p:cNvPr id="7" name="Picture Placeholder 6">
            <a:extLst>
              <a:ext uri="{FF2B5EF4-FFF2-40B4-BE49-F238E27FC236}">
                <a16:creationId xmlns:a16="http://schemas.microsoft.com/office/drawing/2014/main" id="{D2BA07ED-EB7E-4955-AADA-62CA0F0FDB4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375" r="9375"/>
          <a:stretch>
            <a:fill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819" y="802926"/>
            <a:ext cx="5252148" cy="823432"/>
          </a:xfrm>
        </p:spPr>
        <p:txBody>
          <a:bodyPr>
            <a:normAutofit fontScale="90000"/>
          </a:bodyPr>
          <a:lstStyle/>
          <a:p>
            <a:r>
              <a:rPr lang="sr-Cyrl-RS" dirty="0"/>
              <a:t>Биљни и животињски остаци</a:t>
            </a:r>
            <a:endParaRPr lang="en-US" dirty="0"/>
          </a:p>
        </p:txBody>
      </p:sp>
      <p:sp>
        <p:nvSpPr>
          <p:cNvPr id="4" name="Text Placeholder 3"/>
          <p:cNvSpPr>
            <a:spLocks noGrp="1"/>
          </p:cNvSpPr>
          <p:nvPr>
            <p:ph type="body" sz="half" idx="2"/>
          </p:nvPr>
        </p:nvSpPr>
        <p:spPr>
          <a:xfrm>
            <a:off x="7421870" y="1799773"/>
            <a:ext cx="4163490" cy="3269377"/>
          </a:xfrm>
        </p:spPr>
        <p:txBody>
          <a:bodyPr>
            <a:normAutofit fontScale="92500" lnSpcReduction="20000"/>
          </a:bodyPr>
          <a:lstStyle/>
          <a:p>
            <a:r>
              <a:rPr lang="sr-Cyrl-RS" dirty="0"/>
              <a:t>Таложењем(слагањем) биљака једне на другу које су некад постојале, стварао се угаљ. Преко тих наслага налази се земља. То таложење трајало је преко 400 милиона година. Неке од биљака које су се таложиле су приказане на слици.</a:t>
            </a:r>
          </a:p>
          <a:p>
            <a:r>
              <a:rPr lang="sr-Cyrl-RS" dirty="0"/>
              <a:t>Исти принцип важио је и за настајање нафте међутим код нафте је разлика што су се таложили и остаци ситнијих животиња.</a:t>
            </a:r>
          </a:p>
          <a:p>
            <a:endParaRPr lang="sr-Cyrl-RS" dirty="0"/>
          </a:p>
          <a:p>
            <a:endParaRPr lang="en-US" dirty="0"/>
          </a:p>
        </p:txBody>
      </p:sp>
      <p:pic>
        <p:nvPicPr>
          <p:cNvPr id="8" name="Picture Placeholder 7">
            <a:extLst>
              <a:ext uri="{FF2B5EF4-FFF2-40B4-BE49-F238E27FC236}">
                <a16:creationId xmlns:a16="http://schemas.microsoft.com/office/drawing/2014/main" id="{6385E755-92D8-4E84-B861-3C790C67913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141" r="7141"/>
          <a:stretch>
            <a:fillRect/>
          </a:stretch>
        </p:blipFill>
        <p:spPr>
          <a:xfrm>
            <a:off x="836613" y="1031195"/>
            <a:ext cx="2323645" cy="1787419"/>
          </a:xfrm>
        </p:spPr>
      </p:pic>
      <p:pic>
        <p:nvPicPr>
          <p:cNvPr id="10" name="Picture 9">
            <a:extLst>
              <a:ext uri="{FF2B5EF4-FFF2-40B4-BE49-F238E27FC236}">
                <a16:creationId xmlns:a16="http://schemas.microsoft.com/office/drawing/2014/main" id="{F5BD6440-4EDA-4B89-8FB7-8A3EE651B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667" y="1031195"/>
            <a:ext cx="2518333" cy="1888750"/>
          </a:xfrm>
          <a:prstGeom prst="rect">
            <a:avLst/>
          </a:prstGeom>
        </p:spPr>
      </p:pic>
      <p:pic>
        <p:nvPicPr>
          <p:cNvPr id="12" name="Picture 11">
            <a:extLst>
              <a:ext uri="{FF2B5EF4-FFF2-40B4-BE49-F238E27FC236}">
                <a16:creationId xmlns:a16="http://schemas.microsoft.com/office/drawing/2014/main" id="{4DDC3F09-0D20-49EA-A000-BCBE8108B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26" y="3034383"/>
            <a:ext cx="3393649" cy="1807345"/>
          </a:xfrm>
          <a:prstGeom prst="rect">
            <a:avLst/>
          </a:prstGeom>
        </p:spPr>
      </p:pic>
      <p:pic>
        <p:nvPicPr>
          <p:cNvPr id="14" name="Picture 13">
            <a:extLst>
              <a:ext uri="{FF2B5EF4-FFF2-40B4-BE49-F238E27FC236}">
                <a16:creationId xmlns:a16="http://schemas.microsoft.com/office/drawing/2014/main" id="{F077C57C-40AD-4F8D-A396-E284005A5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8037" y="3112613"/>
            <a:ext cx="2089216" cy="1044608"/>
          </a:xfrm>
          <a:prstGeom prst="rect">
            <a:avLst/>
          </a:prstGeom>
        </p:spPr>
      </p:pic>
      <p:pic>
        <p:nvPicPr>
          <p:cNvPr id="16" name="Picture 15">
            <a:extLst>
              <a:ext uri="{FF2B5EF4-FFF2-40B4-BE49-F238E27FC236}">
                <a16:creationId xmlns:a16="http://schemas.microsoft.com/office/drawing/2014/main" id="{D0488502-FCAD-43E5-8983-B3F709C92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763449" y="4408830"/>
            <a:ext cx="1409565" cy="1057174"/>
          </a:xfrm>
          <a:prstGeom prst="rect">
            <a:avLst/>
          </a:prstGeom>
        </p:spPr>
      </p:pic>
    </p:spTree>
    <p:extLst>
      <p:ext uri="{BB962C8B-B14F-4D97-AF65-F5344CB8AC3E}">
        <p14:creationId xmlns:p14="http://schemas.microsoft.com/office/powerpoint/2010/main" val="17350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a:t>Угаљ</a:t>
            </a:r>
            <a:endParaRPr lang="en-US" dirty="0"/>
          </a:p>
        </p:txBody>
      </p:sp>
      <p:pic>
        <p:nvPicPr>
          <p:cNvPr id="3" name="Picture Placeholder 2">
            <a:extLst>
              <a:ext uri="{FF2B5EF4-FFF2-40B4-BE49-F238E27FC236}">
                <a16:creationId xmlns:a16="http://schemas.microsoft.com/office/drawing/2014/main" id="{58580E46-78D8-4E28-A0DF-C673464EF6CB}"/>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988" b="988"/>
          <a:stretch>
            <a:fillRect/>
          </a:stretch>
        </p:blipFill>
        <p:spPr/>
      </p:pic>
      <p:sp>
        <p:nvSpPr>
          <p:cNvPr id="7" name="Text Placeholder 6"/>
          <p:cNvSpPr>
            <a:spLocks noGrp="1"/>
          </p:cNvSpPr>
          <p:nvPr>
            <p:ph type="body" sz="half" idx="2"/>
          </p:nvPr>
        </p:nvSpPr>
        <p:spPr/>
        <p:txBody>
          <a:bodyPr>
            <a:normAutofit lnSpcReduction="10000"/>
          </a:bodyPr>
          <a:lstStyle/>
          <a:p>
            <a:r>
              <a:rPr lang="sr-Cyrl-RS" dirty="0"/>
              <a:t>Складиште угља</a:t>
            </a:r>
            <a:endParaRPr lang="en-US" dirty="0"/>
          </a:p>
          <a:p>
            <a:r>
              <a:rPr lang="en-US" dirty="0">
                <a:hlinkClick r:id="rId3"/>
              </a:rPr>
              <a:t>https://www.youtube.com/watch?v=Wz5oiMxFtIo</a:t>
            </a:r>
            <a:endParaRPr lang="en-US" dirty="0"/>
          </a:p>
        </p:txBody>
      </p:sp>
      <p:pic>
        <p:nvPicPr>
          <p:cNvPr id="5" name="Picture Placeholder 4">
            <a:extLst>
              <a:ext uri="{FF2B5EF4-FFF2-40B4-BE49-F238E27FC236}">
                <a16:creationId xmlns:a16="http://schemas.microsoft.com/office/drawing/2014/main" id="{8B0941BA-3E9C-4794-A5E8-F8EAE0F983B3}"/>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568" r="1568"/>
          <a:stretch>
            <a:fillRect/>
          </a:stretch>
        </p:blipFill>
        <p:spPr/>
      </p:pic>
      <p:sp>
        <p:nvSpPr>
          <p:cNvPr id="10" name="Text Placeholder 9"/>
          <p:cNvSpPr>
            <a:spLocks noGrp="1"/>
          </p:cNvSpPr>
          <p:nvPr>
            <p:ph type="body" sz="half" idx="19"/>
          </p:nvPr>
        </p:nvSpPr>
        <p:spPr/>
        <p:txBody>
          <a:bodyPr>
            <a:normAutofit lnSpcReduction="10000"/>
          </a:bodyPr>
          <a:lstStyle/>
          <a:p>
            <a:r>
              <a:rPr lang="sr-Cyrl-RS" dirty="0"/>
              <a:t>Рудник угља</a:t>
            </a:r>
            <a:endParaRPr lang="en-US" dirty="0"/>
          </a:p>
          <a:p>
            <a:r>
              <a:rPr lang="sr-Cyrl-RS" dirty="0"/>
              <a:t>Наши су најпознатији рударски басени Колубара и Костолац.</a:t>
            </a:r>
            <a:endParaRPr lang="en-US" dirty="0"/>
          </a:p>
        </p:txBody>
      </p:sp>
      <p:sp>
        <p:nvSpPr>
          <p:cNvPr id="11" name="TextBox 10">
            <a:extLst>
              <a:ext uri="{FF2B5EF4-FFF2-40B4-BE49-F238E27FC236}">
                <a16:creationId xmlns:a16="http://schemas.microsoft.com/office/drawing/2014/main" id="{79D02179-9F5B-408B-AD73-8395F88394EB}"/>
              </a:ext>
            </a:extLst>
          </p:cNvPr>
          <p:cNvSpPr txBox="1"/>
          <p:nvPr/>
        </p:nvSpPr>
        <p:spPr>
          <a:xfrm>
            <a:off x="1376313" y="5906870"/>
            <a:ext cx="2469823" cy="646331"/>
          </a:xfrm>
          <a:prstGeom prst="rect">
            <a:avLst/>
          </a:prstGeom>
          <a:noFill/>
        </p:spPr>
        <p:txBody>
          <a:bodyPr wrap="square" rtlCol="0">
            <a:spAutoFit/>
          </a:bodyPr>
          <a:lstStyle/>
          <a:p>
            <a:r>
              <a:rPr lang="sr-Cyrl-RS" dirty="0"/>
              <a:t>Кратак филм – Од струје до угља</a:t>
            </a:r>
            <a:endParaRPr lang="en-US" dirty="0"/>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96" y="820835"/>
            <a:ext cx="3357361" cy="888230"/>
          </a:xfrm>
        </p:spPr>
        <p:txBody>
          <a:bodyPr/>
          <a:lstStyle/>
          <a:p>
            <a:r>
              <a:rPr lang="sr-Cyrl-RS" dirty="0"/>
              <a:t>Нафта</a:t>
            </a:r>
            <a:endParaRPr lang="en-US" dirty="0"/>
          </a:p>
        </p:txBody>
      </p:sp>
      <p:sp>
        <p:nvSpPr>
          <p:cNvPr id="4" name="Text Placeholder 3"/>
          <p:cNvSpPr>
            <a:spLocks noGrp="1"/>
          </p:cNvSpPr>
          <p:nvPr>
            <p:ph type="body" sz="half" idx="2"/>
          </p:nvPr>
        </p:nvSpPr>
        <p:spPr>
          <a:xfrm>
            <a:off x="7389196" y="2037804"/>
            <a:ext cx="3840480" cy="3420315"/>
          </a:xfrm>
        </p:spPr>
        <p:txBody>
          <a:bodyPr>
            <a:normAutofit fontScale="85000" lnSpcReduction="20000"/>
          </a:bodyPr>
          <a:lstStyle/>
          <a:p>
            <a:r>
              <a:rPr lang="sr-Cyrl-RS" dirty="0"/>
              <a:t>Нафта је настала од остатака биљака и животиња које су живеле у води и у мору.</a:t>
            </a:r>
          </a:p>
          <a:p>
            <a:r>
              <a:rPr lang="sr-Cyrl-RS" dirty="0"/>
              <a:t>Нафта се добија из нафтних бушотина.</a:t>
            </a:r>
          </a:p>
          <a:p>
            <a:r>
              <a:rPr lang="sr-Cyrl-RS" dirty="0"/>
              <a:t>Тако добијена нафта прерађује се у рафинеријама.</a:t>
            </a:r>
          </a:p>
          <a:p>
            <a:r>
              <a:rPr lang="sr-Cyrl-RS" dirty="0"/>
              <a:t>Производи настали од нафте су дизел гориво, бензин, моторна уља, керозин.</a:t>
            </a:r>
          </a:p>
          <a:p>
            <a:r>
              <a:rPr lang="sr-Cyrl-RS" dirty="0"/>
              <a:t>Сагоревањем нафте производи се дим али нема пепела.</a:t>
            </a:r>
            <a:endParaRPr lang="en-US" dirty="0"/>
          </a:p>
        </p:txBody>
      </p:sp>
      <p:pic>
        <p:nvPicPr>
          <p:cNvPr id="7" name="Picture Placeholder 6">
            <a:extLst>
              <a:ext uri="{FF2B5EF4-FFF2-40B4-BE49-F238E27FC236}">
                <a16:creationId xmlns:a16="http://schemas.microsoft.com/office/drawing/2014/main" id="{7D2D35D9-F398-4FD3-A4B4-C1EF998D32B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363" b="11363"/>
          <a:stretch>
            <a:fillRect/>
          </a:stretch>
        </p:blipFill>
        <p:spPr>
          <a:xfrm>
            <a:off x="1364514" y="1036949"/>
            <a:ext cx="4635007" cy="4575673"/>
          </a:xfrm>
        </p:spPr>
      </p:pic>
    </p:spTree>
    <p:extLst>
      <p:ext uri="{BB962C8B-B14F-4D97-AF65-F5344CB8AC3E}">
        <p14:creationId xmlns:p14="http://schemas.microsoft.com/office/powerpoint/2010/main" val="25099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1261" y="105794"/>
            <a:ext cx="10454343" cy="1617211"/>
          </a:xfrm>
        </p:spPr>
        <p:txBody>
          <a:bodyPr>
            <a:normAutofit fontScale="90000"/>
          </a:bodyPr>
          <a:lstStyle/>
          <a:p>
            <a:r>
              <a:rPr lang="sr-Cyrl-RS" dirty="0"/>
              <a:t>Нафта</a:t>
            </a:r>
            <a:br>
              <a:rPr lang="sr-Cyrl-RS" dirty="0"/>
            </a:br>
            <a:r>
              <a:rPr lang="sr-Cyrl-RS" dirty="0"/>
              <a:t>се не разлаже у природи , испуштање нафте може изазвати велике природне катастрофе!</a:t>
            </a:r>
            <a:endParaRPr lang="en-US" dirty="0"/>
          </a:p>
        </p:txBody>
      </p:sp>
      <p:sp>
        <p:nvSpPr>
          <p:cNvPr id="7" name="Text Placeholder 6"/>
          <p:cNvSpPr>
            <a:spLocks noGrp="1"/>
          </p:cNvSpPr>
          <p:nvPr>
            <p:ph type="body" sz="half" idx="2"/>
          </p:nvPr>
        </p:nvSpPr>
        <p:spPr>
          <a:xfrm>
            <a:off x="1052423" y="4935989"/>
            <a:ext cx="4368980" cy="1361115"/>
          </a:xfrm>
        </p:spPr>
        <p:txBody>
          <a:bodyPr>
            <a:normAutofit fontScale="92500" lnSpcReduction="10000"/>
          </a:bodyPr>
          <a:lstStyle/>
          <a:p>
            <a:r>
              <a:rPr lang="sr-Cyrl-RS" dirty="0"/>
              <a:t>Нафтна платформа</a:t>
            </a:r>
          </a:p>
          <a:p>
            <a:r>
              <a:rPr lang="sr-Cyrl-RS" dirty="0"/>
              <a:t>Са нафтних платформи нафта се транспортује трајектима, уколико дође до незгоде и нафта се излије настају нафтне мрље.</a:t>
            </a:r>
            <a:endParaRPr lang="en-US" dirty="0"/>
          </a:p>
        </p:txBody>
      </p:sp>
      <p:sp>
        <p:nvSpPr>
          <p:cNvPr id="10" name="Text Placeholder 9"/>
          <p:cNvSpPr>
            <a:spLocks noGrp="1"/>
          </p:cNvSpPr>
          <p:nvPr>
            <p:ph type="body" sz="half" idx="19"/>
          </p:nvPr>
        </p:nvSpPr>
        <p:spPr/>
        <p:txBody>
          <a:bodyPr>
            <a:normAutofit/>
          </a:bodyPr>
          <a:lstStyle/>
          <a:p>
            <a:r>
              <a:rPr lang="sr-Cyrl-RS" dirty="0"/>
              <a:t>Нафтне бушотине</a:t>
            </a:r>
            <a:endParaRPr lang="en-US" dirty="0"/>
          </a:p>
        </p:txBody>
      </p:sp>
      <p:pic>
        <p:nvPicPr>
          <p:cNvPr id="9" name="Picture Placeholder 8">
            <a:extLst>
              <a:ext uri="{FF2B5EF4-FFF2-40B4-BE49-F238E27FC236}">
                <a16:creationId xmlns:a16="http://schemas.microsoft.com/office/drawing/2014/main" id="{3FC53C84-176D-4131-98EE-606F259597CF}"/>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5049" r="5049"/>
          <a:stretch>
            <a:fillRect/>
          </a:stretch>
        </p:blipFill>
        <p:spPr/>
      </p:pic>
      <p:pic>
        <p:nvPicPr>
          <p:cNvPr id="14" name="Picture Placeholder 13">
            <a:extLst>
              <a:ext uri="{FF2B5EF4-FFF2-40B4-BE49-F238E27FC236}">
                <a16:creationId xmlns:a16="http://schemas.microsoft.com/office/drawing/2014/main" id="{2BCF25DB-E46B-4693-A338-52A62282CBD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988" b="988"/>
          <a:stretch>
            <a:fillRect/>
          </a:stretch>
        </p:blipFill>
        <p:spPr/>
      </p:pic>
    </p:spTree>
    <p:extLst>
      <p:ext uri="{BB962C8B-B14F-4D97-AF65-F5344CB8AC3E}">
        <p14:creationId xmlns:p14="http://schemas.microsoft.com/office/powerpoint/2010/main" val="3604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1798D-24A5-4C66-8B80-342CACC6D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13" y="794207"/>
            <a:ext cx="2886399" cy="1515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B8DFDDD-80E8-4E55-BAB1-AEFD6DCD6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246" y="871095"/>
            <a:ext cx="2845507" cy="1515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A1A1057-1528-488F-BD77-4A4EF76FF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448" y="871095"/>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3FAC996-8398-4CCE-AFC5-FC6F0AC07D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3250" y="3429000"/>
            <a:ext cx="2432116" cy="1824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1EF8D245-7002-4029-8AA7-33817FE5D4AA}"/>
              </a:ext>
            </a:extLst>
          </p:cNvPr>
          <p:cNvSpPr txBox="1"/>
          <p:nvPr/>
        </p:nvSpPr>
        <p:spPr>
          <a:xfrm>
            <a:off x="2674071" y="5767731"/>
            <a:ext cx="6488783" cy="369332"/>
          </a:xfrm>
          <a:prstGeom prst="rect">
            <a:avLst/>
          </a:prstGeom>
          <a:noFill/>
        </p:spPr>
        <p:txBody>
          <a:bodyPr wrap="square" rtlCol="0">
            <a:spAutoFit/>
          </a:bodyPr>
          <a:lstStyle/>
          <a:p>
            <a:r>
              <a:rPr lang="sr-Cyrl-RS" dirty="0"/>
              <a:t>Употреба нафте и производи од нафте</a:t>
            </a:r>
            <a:endParaRPr lang="en-US"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199</TotalTime>
  <Words>699</Words>
  <Application>Microsoft Office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Segoe Print</vt:lpstr>
      <vt:lpstr>Nature Illustration 16x9</vt:lpstr>
      <vt:lpstr>Обновљиви и необновљиви извори енергије</vt:lpstr>
      <vt:lpstr>Обновљиви и необновљиви извори енергије</vt:lpstr>
      <vt:lpstr>Необновљиви извори енергије</vt:lpstr>
      <vt:lpstr>Угаљ</vt:lpstr>
      <vt:lpstr>Биљни и животињски остаци</vt:lpstr>
      <vt:lpstr>Угаљ</vt:lpstr>
      <vt:lpstr>Нафта</vt:lpstr>
      <vt:lpstr>Нафта се не разлаже у природи , испуштање нафте може изазвати велике природне катастрофе!</vt:lpstr>
      <vt:lpstr>PowerPoint Presentation</vt:lpstr>
      <vt:lpstr>Земни(природни) гас</vt:lpstr>
      <vt:lpstr>Земни (природни) гас</vt:lpstr>
      <vt:lpstr>Необновљиви извори енергије</vt:lpstr>
      <vt:lpstr>Обновљиви извори енергије</vt:lpstr>
      <vt:lpstr>Сунце</vt:lpstr>
      <vt:lpstr>Сунце начин коришћења сунчеве енергије</vt:lpstr>
      <vt:lpstr>Ваздух</vt:lpstr>
      <vt:lpstr>Ветар</vt:lpstr>
      <vt:lpstr>Ветар</vt:lpstr>
      <vt:lpstr>Вода</vt:lpstr>
      <vt:lpstr>Вода највеће две  хидроелектране Србије</vt:lpstr>
      <vt:lpstr>Необновљиви и обновљиви извори енергије</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Обновљиви и необновљиви извори енергије</dc:title>
  <dc:creator>Irena</dc:creator>
  <cp:lastModifiedBy>Irena</cp:lastModifiedBy>
  <cp:revision>18</cp:revision>
  <dcterms:created xsi:type="dcterms:W3CDTF">2020-03-18T16:12:33Z</dcterms:created>
  <dcterms:modified xsi:type="dcterms:W3CDTF">2020-03-18T19:31:33Z</dcterms:modified>
</cp:coreProperties>
</file>